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0" r:id="rId5"/>
    <p:sldId id="262" r:id="rId6"/>
    <p:sldId id="258" r:id="rId7"/>
  </p:sldIdLst>
  <p:sldSz cx="9906000" cy="6858000" type="A4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4C0"/>
    <a:srgbClr val="CDECA4"/>
    <a:srgbClr val="FF99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8" autoAdjust="0"/>
    <p:restoredTop sz="94729" autoAdjust="0"/>
  </p:normalViewPr>
  <p:slideViewPr>
    <p:cSldViewPr>
      <p:cViewPr varScale="1">
        <p:scale>
          <a:sx n="109" d="100"/>
          <a:sy n="109" d="100"/>
        </p:scale>
        <p:origin x="1768" y="17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F506C-ADDA-4E39-B3F2-60C657EEE523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07FE6-B76C-4693-B8C4-4F1E286E2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80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07FE6-B76C-4693-B8C4-4F1E286E27F3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07FE6-B76C-4693-B8C4-4F1E286E27F3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07FE6-B76C-4693-B8C4-4F1E286E27F3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07FE6-B76C-4693-B8C4-4F1E286E27F3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07FE6-B76C-4693-B8C4-4F1E286E27F3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07FE6-B76C-4693-B8C4-4F1E286E27F3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7E968-4F05-4E1F-B1E8-6C8CCBA9F7F5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Bed head signs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506915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These PowerPoint slides are designed for you to adapt to your local procedures.</a:t>
            </a:r>
          </a:p>
          <a:p>
            <a:r>
              <a:rPr lang="en-GB" dirty="0"/>
              <a:t>You can cut and paste the relevant images on the subsequent slides to the bedhead template signs</a:t>
            </a:r>
          </a:p>
          <a:p>
            <a:r>
              <a:rPr lang="en-GB" dirty="0"/>
              <a:t>For example: if you never perform a </a:t>
            </a:r>
            <a:r>
              <a:rPr lang="en-GB" dirty="0" err="1"/>
              <a:t>Bjork</a:t>
            </a:r>
            <a:r>
              <a:rPr lang="en-GB" dirty="0"/>
              <a:t> Flap tracheostomy, remove the image</a:t>
            </a:r>
          </a:p>
          <a:p>
            <a:r>
              <a:rPr lang="en-GB" dirty="0"/>
              <a:t>Add your local emergency contact details</a:t>
            </a:r>
          </a:p>
          <a:p>
            <a:r>
              <a:rPr lang="en-GB" dirty="0"/>
              <a:t>This is best saved as a </a:t>
            </a:r>
            <a:r>
              <a:rPr lang="en-GB" dirty="0" err="1"/>
              <a:t>pdf</a:t>
            </a:r>
            <a:r>
              <a:rPr lang="en-GB" dirty="0"/>
              <a:t> (Save as..) </a:t>
            </a:r>
          </a:p>
          <a:p>
            <a:r>
              <a:rPr lang="en-GB" dirty="0"/>
              <a:t>We have included the 2 standard bedhead signs</a:t>
            </a:r>
          </a:p>
          <a:p>
            <a:r>
              <a:rPr lang="en-GB" dirty="0"/>
              <a:t>You can add the algorithms to make a double-sided bedhead sign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2520" y="404664"/>
            <a:ext cx="8424936" cy="15204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2400" b="1" dirty="0"/>
              <a:t>This patient has a</a:t>
            </a:r>
            <a:br>
              <a:rPr lang="en-GB" b="1" dirty="0"/>
            </a:br>
            <a:r>
              <a:rPr lang="en-GB" sz="7200" b="1" dirty="0"/>
              <a:t>TRACHEOSTOMY</a:t>
            </a:r>
            <a:endParaRPr lang="en-GB" b="1" dirty="0"/>
          </a:p>
          <a:p>
            <a:pPr algn="ctr">
              <a:lnSpc>
                <a:spcPct val="80000"/>
              </a:lnSpc>
            </a:pPr>
            <a:r>
              <a:rPr lang="en-GB" sz="2000" b="1" dirty="0"/>
              <a:t>There is a potentially patent upper airway (Intubation may be difficult)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12840" y="63813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www.tracheostomy.org.uk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6496" y="1988840"/>
            <a:ext cx="89289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Surgical / Percutaneous</a:t>
            </a:r>
          </a:p>
          <a:p>
            <a:endParaRPr lang="en-GB" dirty="0"/>
          </a:p>
          <a:p>
            <a:r>
              <a:rPr lang="en-GB" b="1" dirty="0"/>
              <a:t>Performed on (date)	..............................</a:t>
            </a:r>
          </a:p>
          <a:p>
            <a:endParaRPr lang="en-GB" b="1" dirty="0"/>
          </a:p>
          <a:p>
            <a:r>
              <a:rPr lang="en-GB" b="1" dirty="0"/>
              <a:t>Tracheostomy tube size (if present)	...............</a:t>
            </a:r>
          </a:p>
          <a:p>
            <a:endParaRPr lang="en-GB" b="1" dirty="0"/>
          </a:p>
          <a:p>
            <a:r>
              <a:rPr lang="en-GB" b="1" dirty="0"/>
              <a:t>Hospital / NHS number	..............................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6496" y="4365104"/>
            <a:ext cx="4680520" cy="138499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Notes: Indicate tracheostomy type by circling the relevant figure.</a:t>
            </a:r>
          </a:p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Indicate location and function of any sutures.</a:t>
            </a:r>
          </a:p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Laryngoscopy grade and notes on upper airway management.</a:t>
            </a:r>
          </a:p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Any problems with this tracheostomy.</a:t>
            </a:r>
          </a:p>
          <a:p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13040" y="2924944"/>
            <a:ext cx="4248472" cy="2808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60512" y="5949280"/>
            <a:ext cx="8928992" cy="3693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Emergency Call:   </a:t>
            </a:r>
            <a:r>
              <a:rPr lang="en-GB" sz="1400" b="1" dirty="0">
                <a:solidFill>
                  <a:schemeClr val="tx1"/>
                </a:solidFill>
              </a:rPr>
              <a:t>	Anaesthesia		ICU	ENT	</a:t>
            </a:r>
            <a:r>
              <a:rPr lang="en-GB" sz="1400" b="1" dirty="0" err="1">
                <a:solidFill>
                  <a:schemeClr val="tx1"/>
                </a:solidFill>
              </a:rPr>
              <a:t>MaxFax</a:t>
            </a:r>
            <a:r>
              <a:rPr lang="en-GB" sz="1400" b="1" dirty="0">
                <a:solidFill>
                  <a:schemeClr val="tx1"/>
                </a:solidFill>
              </a:rPr>
              <a:t>	     Emergency Team</a:t>
            </a:r>
          </a:p>
        </p:txBody>
      </p:sp>
      <p:pic>
        <p:nvPicPr>
          <p:cNvPr id="13" name="Picture 4" descr="D:\Dropbox\Working on\eLfH\Tracheostomy\Images etc for Trachy eLfH\Generic Images\Per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7056" y="3212976"/>
            <a:ext cx="1599111" cy="2232248"/>
          </a:xfrm>
          <a:prstGeom prst="rect">
            <a:avLst/>
          </a:prstGeom>
          <a:noFill/>
        </p:spPr>
      </p:pic>
      <p:pic>
        <p:nvPicPr>
          <p:cNvPr id="14" name="Picture 7" descr="D:\Dropbox\Working on\eLfH\Tracheostomy\Images etc for Trachy eLfH\Generic Images\Slit typ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5368" y="3284984"/>
            <a:ext cx="1392155" cy="2160240"/>
          </a:xfrm>
          <a:prstGeom prst="rect">
            <a:avLst/>
          </a:prstGeom>
          <a:noFill/>
        </p:spPr>
      </p:pic>
      <p:pic>
        <p:nvPicPr>
          <p:cNvPr id="15" name="Picture 3" descr="D:\Dropbox\Working on\eLfH\Tracheostomy\Images etc for Trachy eLfH\Generic Images\Bjor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69224" y="3284984"/>
            <a:ext cx="1512168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936906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85B324-5729-464B-9062-90E17C90AE4A}"/>
              </a:ext>
            </a:extLst>
          </p:cNvPr>
          <p:cNvSpPr txBox="1"/>
          <p:nvPr/>
        </p:nvSpPr>
        <p:spPr>
          <a:xfrm rot="5400000">
            <a:off x="-3197114" y="3298195"/>
            <a:ext cx="6768751" cy="261610"/>
          </a:xfrm>
          <a:prstGeom prst="rect">
            <a:avLst/>
          </a:prstGeom>
          <a:solidFill>
            <a:srgbClr val="CDECA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National Tracheostomy Safety Project. </a:t>
            </a:r>
            <a:r>
              <a:rPr lang="en-GB" sz="1100" dirty="0"/>
              <a:t>Review date 1/1/24. Feedback &amp; resources at </a:t>
            </a:r>
            <a:r>
              <a:rPr lang="en-GB" sz="1100" b="1" dirty="0"/>
              <a:t>www.tracheostomy.org.uk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2520" y="404664"/>
            <a:ext cx="8424936" cy="15204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2400" b="1" dirty="0"/>
              <a:t>This patient has a</a:t>
            </a:r>
            <a:br>
              <a:rPr lang="en-GB" b="1" dirty="0"/>
            </a:br>
            <a:r>
              <a:rPr lang="en-GB" sz="7200" b="1" dirty="0"/>
              <a:t>LARYNGECTOMY</a:t>
            </a:r>
            <a:endParaRPr lang="en-GB" b="1" dirty="0"/>
          </a:p>
          <a:p>
            <a:pPr algn="ctr">
              <a:lnSpc>
                <a:spcPct val="80000"/>
              </a:lnSpc>
            </a:pPr>
            <a:r>
              <a:rPr lang="en-GB" sz="2000" b="1" dirty="0"/>
              <a:t>and CANNOT be intubated or oxygenated via the mouth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12840" y="63813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www.tracheostomy.org.uk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6496" y="1988840"/>
            <a:ext cx="89289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Follow the LARYNGECTOMY algorithm of breathing difficulties</a:t>
            </a:r>
          </a:p>
          <a:p>
            <a:endParaRPr lang="en-GB" dirty="0"/>
          </a:p>
          <a:p>
            <a:r>
              <a:rPr lang="en-GB" b="1" dirty="0"/>
              <a:t>Performed on (date)	..............................</a:t>
            </a:r>
          </a:p>
          <a:p>
            <a:endParaRPr lang="en-GB" b="1" dirty="0"/>
          </a:p>
          <a:p>
            <a:r>
              <a:rPr lang="en-GB" b="1" dirty="0"/>
              <a:t>Tracheostomy tube size (if present)	...............</a:t>
            </a:r>
          </a:p>
          <a:p>
            <a:endParaRPr lang="en-GB" b="1" dirty="0"/>
          </a:p>
          <a:p>
            <a:r>
              <a:rPr lang="en-GB" b="1" dirty="0"/>
              <a:t>Hospital / NHS number	..............................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6496" y="4365104"/>
            <a:ext cx="4680520" cy="138499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Notes: </a:t>
            </a:r>
          </a:p>
          <a:p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sz="1400" dirty="0">
                <a:solidFill>
                  <a:schemeClr val="tx1"/>
                </a:solidFill>
              </a:rPr>
              <a:t>There may not be a tube in the stoma.</a:t>
            </a:r>
          </a:p>
          <a:p>
            <a:r>
              <a:rPr lang="en-GB" sz="1400" dirty="0">
                <a:solidFill>
                  <a:schemeClr val="tx1"/>
                </a:solidFill>
              </a:rPr>
              <a:t>The trachea (wind pipe) ends at the neck stoma</a:t>
            </a:r>
          </a:p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13040" y="2924944"/>
            <a:ext cx="4248472" cy="2808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60512" y="5949280"/>
            <a:ext cx="8928992" cy="3693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Emergency Call:   </a:t>
            </a:r>
            <a:r>
              <a:rPr lang="en-GB" sz="1400" b="1" dirty="0">
                <a:solidFill>
                  <a:schemeClr val="tx1"/>
                </a:solidFill>
              </a:rPr>
              <a:t>	Anaesthesia		ICU	ENT	</a:t>
            </a:r>
            <a:r>
              <a:rPr lang="en-GB" sz="1400" b="1" dirty="0" err="1">
                <a:solidFill>
                  <a:schemeClr val="tx1"/>
                </a:solidFill>
              </a:rPr>
              <a:t>MaxFax</a:t>
            </a:r>
            <a:r>
              <a:rPr lang="en-GB" sz="1400" b="1" dirty="0">
                <a:solidFill>
                  <a:schemeClr val="tx1"/>
                </a:solidFill>
              </a:rPr>
              <a:t>	     Emergency Team</a:t>
            </a:r>
          </a:p>
        </p:txBody>
      </p:sp>
      <p:pic>
        <p:nvPicPr>
          <p:cNvPr id="11" name="Picture 9" descr="D:\Dropbox\Working on\eLfH\Tracheostomy\Images etc for Trachy eLfH\Generic Images\laryngectom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5168" y="2998390"/>
            <a:ext cx="1833405" cy="2662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4F82B8-B8AC-5B48-8C11-2FB112CE562D}"/>
              </a:ext>
            </a:extLst>
          </p:cNvPr>
          <p:cNvSpPr txBox="1"/>
          <p:nvPr/>
        </p:nvSpPr>
        <p:spPr>
          <a:xfrm rot="5400000">
            <a:off x="-3197114" y="3298195"/>
            <a:ext cx="6768751" cy="261610"/>
          </a:xfrm>
          <a:prstGeom prst="rect">
            <a:avLst/>
          </a:prstGeom>
          <a:solidFill>
            <a:srgbClr val="F2C4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National Tracheostomy Safety Project. </a:t>
            </a:r>
            <a:r>
              <a:rPr lang="en-GB" sz="1100" dirty="0"/>
              <a:t>Review date 1/1/24. Feedback &amp; resources at </a:t>
            </a:r>
            <a:r>
              <a:rPr lang="en-GB" sz="1100" b="1" dirty="0"/>
              <a:t>www.tracheostomy.org.uk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Images for bedhead signs</a:t>
            </a:r>
          </a:p>
        </p:txBody>
      </p:sp>
      <p:pic>
        <p:nvPicPr>
          <p:cNvPr id="1027" name="Picture 3" descr="D:\Dropbox\Working on\eLfH\Tracheostomy\Images etc for Trachy eLfH\Generic Images\Bjo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0872" y="1988840"/>
            <a:ext cx="1296144" cy="1871364"/>
          </a:xfrm>
          <a:prstGeom prst="rect">
            <a:avLst/>
          </a:prstGeom>
          <a:noFill/>
        </p:spPr>
      </p:pic>
      <p:pic>
        <p:nvPicPr>
          <p:cNvPr id="1028" name="Picture 4" descr="D:\Dropbox\Working on\eLfH\Tracheostomy\Images etc for Trachy eLfH\Generic Images\Per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544" y="1988840"/>
            <a:ext cx="1296144" cy="1809327"/>
          </a:xfrm>
          <a:prstGeom prst="rect">
            <a:avLst/>
          </a:prstGeom>
          <a:noFill/>
        </p:spPr>
      </p:pic>
      <p:pic>
        <p:nvPicPr>
          <p:cNvPr id="1031" name="Picture 7" descr="D:\Dropbox\Working on\eLfH\Tracheostomy\Images etc for Trachy eLfH\Generic Images\Slit typ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2720" y="1988840"/>
            <a:ext cx="1224136" cy="1836970"/>
          </a:xfrm>
          <a:prstGeom prst="rect">
            <a:avLst/>
          </a:prstGeom>
          <a:noFill/>
        </p:spPr>
      </p:pic>
      <p:pic>
        <p:nvPicPr>
          <p:cNvPr id="1033" name="Picture 9" descr="D:\Dropbox\Working on\eLfH\Tracheostomy\Images etc for Trachy eLfH\Generic Images\laryngectomy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1072" y="1484784"/>
            <a:ext cx="1833405" cy="2662858"/>
          </a:xfrm>
          <a:prstGeom prst="rect">
            <a:avLst/>
          </a:prstGeom>
          <a:noFill/>
        </p:spPr>
      </p:pic>
      <p:pic>
        <p:nvPicPr>
          <p:cNvPr id="1034" name="Picture 10" descr="D:\Dropbox\Working on\eLfH\Tracheostomy\Images etc for Trachy eLfH\Generic Images\laryngectomy with tub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45288" y="1484784"/>
            <a:ext cx="1883973" cy="2736304"/>
          </a:xfrm>
          <a:prstGeom prst="rect">
            <a:avLst/>
          </a:prstGeom>
          <a:noFill/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F6B25DD4-1F74-3B43-9720-899F53270EDF}"/>
              </a:ext>
            </a:extLst>
          </p:cNvPr>
          <p:cNvGrpSpPr/>
          <p:nvPr/>
        </p:nvGrpSpPr>
        <p:grpSpPr>
          <a:xfrm>
            <a:off x="776536" y="3933056"/>
            <a:ext cx="1800200" cy="1809491"/>
            <a:chOff x="768388" y="4005065"/>
            <a:chExt cx="1800200" cy="1809491"/>
          </a:xfrm>
        </p:grpSpPr>
        <p:pic>
          <p:nvPicPr>
            <p:cNvPr id="8" name="Picture 4" descr="D:\Dropbox\Working on\eLfH\Tracheostomy\Images etc for Trachy eLfH\Generic Images\Perc.png">
              <a:extLst>
                <a:ext uri="{FF2B5EF4-FFF2-40B4-BE49-F238E27FC236}">
                  <a16:creationId xmlns:a16="http://schemas.microsoft.com/office/drawing/2014/main" id="{3AEB410A-0D12-3345-8851-812553CCA8A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/>
            <a:srcRect b="12444"/>
            <a:stretch/>
          </p:blipFill>
          <p:spPr bwMode="auto">
            <a:xfrm>
              <a:off x="876400" y="4005065"/>
              <a:ext cx="1296144" cy="1584176"/>
            </a:xfrm>
            <a:prstGeom prst="rect">
              <a:avLst/>
            </a:prstGeom>
            <a:noFill/>
          </p:spPr>
        </p:pic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9387C0B0-AAD9-9D4D-8FB8-F3718324CAF4}"/>
                </a:ext>
              </a:extLst>
            </p:cNvPr>
            <p:cNvSpPr/>
            <p:nvPr/>
          </p:nvSpPr>
          <p:spPr>
            <a:xfrm>
              <a:off x="1380456" y="4941168"/>
              <a:ext cx="288032" cy="360040"/>
            </a:xfrm>
            <a:prstGeom prst="roundRect">
              <a:avLst/>
            </a:prstGeom>
            <a:solidFill>
              <a:srgbClr val="C000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5A28277-E58F-C948-8F91-430F67F9F58A}"/>
                </a:ext>
              </a:extLst>
            </p:cNvPr>
            <p:cNvSpPr txBox="1"/>
            <p:nvPr/>
          </p:nvSpPr>
          <p:spPr>
            <a:xfrm>
              <a:off x="768388" y="5445224"/>
              <a:ext cx="18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Surgical window</a:t>
              </a: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Bed head signs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34&quot;&gt;&lt;property id=&quot;20148&quot; value=&quot;5&quot;/&gt;&lt;property id=&quot;20300&quot; value=&quot;Slide 6 - &amp;quot;Images for bedhead signs&amp;quot;&quot;/&gt;&lt;property id=&quot;20307&quot; value=&quot;258&quot;/&gt;&lt;/object&gt;&lt;object type=&quot;3&quot; unique_id=&quot;10055&quot;&gt;&lt;property id=&quot;20148&quot; value=&quot;5&quot;/&gt;&lt;property id=&quot;20300&quot; value=&quot;Slide 4&quot;/&gt;&lt;property id=&quot;20307&quot; value=&quot;260&quot;/&gt;&lt;/object&gt;&lt;object type=&quot;3&quot; unique_id=&quot;10124&quot;&gt;&lt;property id=&quot;20148&quot; value=&quot;5&quot;/&gt;&lt;property id=&quot;20300&quot; value=&quot;Slide 3&quot;/&gt;&lt;property id=&quot;20307&quot; value=&quot;261&quot;/&gt;&lt;/object&gt;&lt;object type=&quot;3&quot; unique_id=&quot;10125&quot;&gt;&lt;property id=&quot;20148&quot; value=&quot;5&quot;/&gt;&lt;property id=&quot;20300&quot; value=&quot;Slide 5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329</Words>
  <Application>Microsoft Macintosh PowerPoint</Application>
  <PresentationFormat>A4 Paper (210x297 mm)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Bed head signs</vt:lpstr>
      <vt:lpstr>PowerPoint Presentation</vt:lpstr>
      <vt:lpstr>PowerPoint Presentation</vt:lpstr>
      <vt:lpstr>PowerPoint Presentation</vt:lpstr>
      <vt:lpstr>PowerPoint Presentation</vt:lpstr>
      <vt:lpstr>Images for bedhead signs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 head signs</dc:title>
  <dc:creator>Brendan &amp; Emma</dc:creator>
  <cp:lastModifiedBy>Nicole DePalma</cp:lastModifiedBy>
  <cp:revision>15</cp:revision>
  <dcterms:created xsi:type="dcterms:W3CDTF">2011-10-24T19:44:03Z</dcterms:created>
  <dcterms:modified xsi:type="dcterms:W3CDTF">2024-01-21T18:46:15Z</dcterms:modified>
</cp:coreProperties>
</file>